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9" r:id="rId4"/>
    <p:sldId id="258"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0" d="100"/>
          <a:sy n="70" d="100"/>
        </p:scale>
        <p:origin x="-116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308BD431-0B61-4AA7-855D-4CEB30AC86C4}" type="datetimeFigureOut">
              <a:rPr lang="ar-IQ" smtClean="0"/>
              <a:pPr/>
              <a:t>24/03/1439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306D873-7EE3-4DBA-BEE6-3595310C9DE9}"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308BD431-0B61-4AA7-855D-4CEB30AC86C4}" type="datetimeFigureOut">
              <a:rPr lang="ar-IQ" smtClean="0"/>
              <a:pPr/>
              <a:t>24/03/1439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306D873-7EE3-4DBA-BEE6-3595310C9DE9}"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308BD431-0B61-4AA7-855D-4CEB30AC86C4}" type="datetimeFigureOut">
              <a:rPr lang="ar-IQ" smtClean="0"/>
              <a:pPr/>
              <a:t>24/03/1439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306D873-7EE3-4DBA-BEE6-3595310C9DE9}"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308BD431-0B61-4AA7-855D-4CEB30AC86C4}" type="datetimeFigureOut">
              <a:rPr lang="ar-IQ" smtClean="0"/>
              <a:pPr/>
              <a:t>24/03/1439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306D873-7EE3-4DBA-BEE6-3595310C9DE9}"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8BD431-0B61-4AA7-855D-4CEB30AC86C4}" type="datetimeFigureOut">
              <a:rPr lang="ar-IQ" smtClean="0"/>
              <a:pPr/>
              <a:t>24/03/1439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306D873-7EE3-4DBA-BEE6-3595310C9DE9}"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308BD431-0B61-4AA7-855D-4CEB30AC86C4}" type="datetimeFigureOut">
              <a:rPr lang="ar-IQ" smtClean="0"/>
              <a:pPr/>
              <a:t>24/03/1439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306D873-7EE3-4DBA-BEE6-3595310C9DE9}"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308BD431-0B61-4AA7-855D-4CEB30AC86C4}" type="datetimeFigureOut">
              <a:rPr lang="ar-IQ" smtClean="0"/>
              <a:pPr/>
              <a:t>24/03/1439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8306D873-7EE3-4DBA-BEE6-3595310C9DE9}"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308BD431-0B61-4AA7-855D-4CEB30AC86C4}" type="datetimeFigureOut">
              <a:rPr lang="ar-IQ" smtClean="0"/>
              <a:pPr/>
              <a:t>24/03/1439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8306D873-7EE3-4DBA-BEE6-3595310C9DE9}"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8BD431-0B61-4AA7-855D-4CEB30AC86C4}" type="datetimeFigureOut">
              <a:rPr lang="ar-IQ" smtClean="0"/>
              <a:pPr/>
              <a:t>24/03/1439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8306D873-7EE3-4DBA-BEE6-3595310C9DE9}"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8BD431-0B61-4AA7-855D-4CEB30AC86C4}" type="datetimeFigureOut">
              <a:rPr lang="ar-IQ" smtClean="0"/>
              <a:pPr/>
              <a:t>24/03/1439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306D873-7EE3-4DBA-BEE6-3595310C9DE9}"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8BD431-0B61-4AA7-855D-4CEB30AC86C4}" type="datetimeFigureOut">
              <a:rPr lang="ar-IQ" smtClean="0"/>
              <a:pPr/>
              <a:t>24/03/1439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306D873-7EE3-4DBA-BEE6-3595310C9DE9}"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08BD431-0B61-4AA7-855D-4CEB30AC86C4}" type="datetimeFigureOut">
              <a:rPr lang="ar-IQ" smtClean="0"/>
              <a:pPr/>
              <a:t>24/03/1439</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306D873-7EE3-4DBA-BEE6-3595310C9DE9}"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merriam-webster.com/dictionary/moral" TargetMode="External"/><Relationship Id="rId3" Type="http://schemas.openxmlformats.org/officeDocument/2006/relationships/hyperlink" Target="https://en.wikipedia.org/wiki/The_Adventures_of_Roderick_Random" TargetMode="External"/><Relationship Id="rId7" Type="http://schemas.openxmlformats.org/officeDocument/2006/relationships/hyperlink" Target="https://en.wikipedia.org/wiki/Ship's_doctor" TargetMode="External"/><Relationship Id="rId2" Type="http://schemas.openxmlformats.org/officeDocument/2006/relationships/hyperlink" Target="https://en.wikipedia.org/wiki/Picaresque_novel" TargetMode="External"/><Relationship Id="rId1" Type="http://schemas.openxmlformats.org/officeDocument/2006/relationships/slideLayout" Target="../slideLayouts/slideLayout1.xml"/><Relationship Id="rId6" Type="http://schemas.openxmlformats.org/officeDocument/2006/relationships/hyperlink" Target="https://en.wikipedia.org/wiki/University_of_Glasgow" TargetMode="External"/><Relationship Id="rId5" Type="http://schemas.openxmlformats.org/officeDocument/2006/relationships/hyperlink" Target="https://en.wikipedia.org/wiki/Charles_Dickens" TargetMode="External"/><Relationship Id="rId4" Type="http://schemas.openxmlformats.org/officeDocument/2006/relationships/hyperlink" Target="https://en.wikipedia.org/wiki/The_Adventures_of_Peregrine_Pickle"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s://www.merriam-webster.com/dictionary/criteri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48681"/>
            <a:ext cx="8206680" cy="936103"/>
          </a:xfrm>
        </p:spPr>
        <p:txBody>
          <a:bodyPr>
            <a:normAutofit/>
          </a:bodyPr>
          <a:lstStyle/>
          <a:p>
            <a:pPr rtl="0"/>
            <a:r>
              <a:rPr lang="en-US" sz="3600" dirty="0" smtClean="0"/>
              <a:t>Tobias Smollett</a:t>
            </a:r>
            <a:endParaRPr lang="ar-IQ" sz="3600" dirty="0"/>
          </a:p>
        </p:txBody>
      </p:sp>
      <p:sp>
        <p:nvSpPr>
          <p:cNvPr id="3" name="Subtitle 2"/>
          <p:cNvSpPr>
            <a:spLocks noGrp="1"/>
          </p:cNvSpPr>
          <p:nvPr>
            <p:ph type="subTitle" idx="1"/>
          </p:nvPr>
        </p:nvSpPr>
        <p:spPr>
          <a:xfrm>
            <a:off x="539552" y="1412776"/>
            <a:ext cx="8604448" cy="4968552"/>
          </a:xfrm>
        </p:spPr>
        <p:txBody>
          <a:bodyPr>
            <a:normAutofit/>
          </a:bodyPr>
          <a:lstStyle/>
          <a:p>
            <a:pPr algn="just" rtl="0"/>
            <a:r>
              <a:rPr lang="en-US" sz="2000" b="1" dirty="0" smtClean="0"/>
              <a:t>Tobias George Smollett (19 March 1721 – 17 September 1771) was a Scottish poet and author. He was best known for his </a:t>
            </a:r>
            <a:r>
              <a:rPr lang="en-US" sz="2000" b="1" dirty="0" smtClean="0">
                <a:hlinkClick r:id="rId2" tooltip="Picaresque novel"/>
              </a:rPr>
              <a:t>picaresque novels</a:t>
            </a:r>
            <a:r>
              <a:rPr lang="en-US" sz="2000" b="1" dirty="0" smtClean="0"/>
              <a:t>, such as </a:t>
            </a:r>
            <a:r>
              <a:rPr lang="en-US" sz="2000" b="1" i="1" dirty="0" smtClean="0">
                <a:hlinkClick r:id="rId3" tooltip="The Adventures of Roderick Random"/>
              </a:rPr>
              <a:t>The Adventures of Roderick Random</a:t>
            </a:r>
            <a:r>
              <a:rPr lang="en-US" sz="2000" b="1" dirty="0" smtClean="0"/>
              <a:t> (1748) and </a:t>
            </a:r>
            <a:r>
              <a:rPr lang="en-US" sz="2000" b="1" i="1" dirty="0" smtClean="0">
                <a:hlinkClick r:id="rId4" tooltip="The Adventures of Peregrine Pickle"/>
              </a:rPr>
              <a:t>The Adventures of Peregrine Pickle</a:t>
            </a:r>
            <a:r>
              <a:rPr lang="en-US" sz="2000" b="1" dirty="0" smtClean="0"/>
              <a:t> (1751), which influenced later novelists such as </a:t>
            </a:r>
            <a:r>
              <a:rPr lang="en-US" sz="2000" b="1" dirty="0" smtClean="0">
                <a:hlinkClick r:id="rId5" tooltip="Charles Dickens"/>
              </a:rPr>
              <a:t>Charles Dickens</a:t>
            </a:r>
            <a:r>
              <a:rPr lang="en-US" sz="2000" b="1" dirty="0" smtClean="0"/>
              <a:t>.</a:t>
            </a:r>
          </a:p>
          <a:p>
            <a:pPr algn="just" rtl="0"/>
            <a:r>
              <a:rPr lang="en-US" sz="2000" b="1" dirty="0" smtClean="0"/>
              <a:t>. </a:t>
            </a:r>
            <a:r>
              <a:rPr lang="en-US" sz="2000" b="1" dirty="0"/>
              <a:t>I</a:t>
            </a:r>
            <a:r>
              <a:rPr lang="en-US" sz="2000" b="1" dirty="0" smtClean="0"/>
              <a:t>t was </a:t>
            </a:r>
            <a:r>
              <a:rPr lang="en-US" sz="2000" b="1" i="1" dirty="0" smtClean="0"/>
              <a:t>The Adventures of Roderick Random</a:t>
            </a:r>
            <a:r>
              <a:rPr lang="en-US" sz="2000" b="1" dirty="0" smtClean="0"/>
              <a:t> which made his name.</a:t>
            </a:r>
          </a:p>
          <a:p>
            <a:pPr algn="just" rtl="0"/>
            <a:r>
              <a:rPr lang="en-US" sz="2000" b="1" dirty="0" smtClean="0"/>
              <a:t>. He was educated at the </a:t>
            </a:r>
            <a:r>
              <a:rPr lang="en-US" sz="2000" b="1" dirty="0" smtClean="0">
                <a:hlinkClick r:id="rId6" tooltip="University of Glasgow"/>
              </a:rPr>
              <a:t>University of Glasgow</a:t>
            </a:r>
            <a:r>
              <a:rPr lang="en-US" sz="2000" b="1" dirty="0" smtClean="0"/>
              <a:t>, where he qualified as a surgeon.</a:t>
            </a:r>
          </a:p>
          <a:p>
            <a:pPr algn="just" rtl="0"/>
            <a:r>
              <a:rPr lang="en-US" sz="2000" b="1" dirty="0" smtClean="0"/>
              <a:t>. His career in medicine came second to his literary ambitions; during 1739 he went to London to seek fortune as a dramatist. Unsuccessful, he obtained a commission as a </a:t>
            </a:r>
            <a:r>
              <a:rPr lang="en-US" sz="2000" b="1" dirty="0" smtClean="0">
                <a:hlinkClick r:id="rId7" tooltip="Ship's doctor"/>
              </a:rPr>
              <a:t>naval surgeon</a:t>
            </a:r>
            <a:r>
              <a:rPr lang="en-US" sz="2000" b="1" dirty="0" smtClean="0"/>
              <a:t>. </a:t>
            </a:r>
          </a:p>
          <a:p>
            <a:pPr algn="just" rtl="0"/>
            <a:r>
              <a:rPr lang="en-US" sz="2000" b="1" dirty="0" smtClean="0"/>
              <a:t>. Smollett came of a family of lawyers and soldiers.</a:t>
            </a:r>
          </a:p>
          <a:p>
            <a:pPr algn="just" rtl="0"/>
            <a:r>
              <a:rPr lang="en-US" sz="2000" b="1" dirty="0" smtClean="0"/>
              <a:t>. </a:t>
            </a:r>
            <a:r>
              <a:rPr lang="en-US" sz="2000" b="1" dirty="0"/>
              <a:t>H</a:t>
            </a:r>
            <a:r>
              <a:rPr lang="en-US" sz="2000" b="1" dirty="0" smtClean="0"/>
              <a:t>e studied Greek, mathematics, </a:t>
            </a:r>
            <a:r>
              <a:rPr lang="en-US" sz="2000" b="1" dirty="0" smtClean="0">
                <a:hlinkClick r:id="rId8"/>
              </a:rPr>
              <a:t>moral</a:t>
            </a:r>
            <a:r>
              <a:rPr lang="en-US" sz="2000" b="1" dirty="0" smtClean="0"/>
              <a:t> and natural philosophy</a:t>
            </a:r>
            <a:r>
              <a:rPr lang="en-US" sz="2000" b="1" smtClean="0"/>
              <a:t>, logic. </a:t>
            </a:r>
            <a:endParaRPr lang="en-US" sz="2000" b="1" dirty="0" smtClean="0"/>
          </a:p>
          <a:p>
            <a:pPr algn="just" rtl="0"/>
            <a:endParaRPr lang="en-US" sz="2000" b="1" dirty="0" smtClean="0"/>
          </a:p>
          <a:p>
            <a:pPr algn="just" rtl="0"/>
            <a:endParaRPr lang="ar-IQ" sz="20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19256" cy="922114"/>
          </a:xfrm>
        </p:spPr>
        <p:txBody>
          <a:bodyPr/>
          <a:lstStyle/>
          <a:p>
            <a:r>
              <a:rPr lang="en-US" dirty="0" smtClean="0"/>
              <a:t>Smollett</a:t>
            </a:r>
            <a:endParaRPr lang="ar-IQ" dirty="0"/>
          </a:p>
        </p:txBody>
      </p:sp>
      <p:sp>
        <p:nvSpPr>
          <p:cNvPr id="3" name="Content Placeholder 2"/>
          <p:cNvSpPr>
            <a:spLocks noGrp="1"/>
          </p:cNvSpPr>
          <p:nvPr>
            <p:ph idx="1"/>
          </p:nvPr>
        </p:nvSpPr>
        <p:spPr>
          <a:xfrm>
            <a:off x="395536" y="1196752"/>
            <a:ext cx="8291264" cy="5001419"/>
          </a:xfrm>
        </p:spPr>
        <p:txBody>
          <a:bodyPr>
            <a:normAutofit lnSpcReduction="10000"/>
          </a:bodyPr>
          <a:lstStyle/>
          <a:p>
            <a:pPr algn="just" rtl="0"/>
            <a:r>
              <a:rPr lang="en-US" sz="2000" dirty="0" smtClean="0"/>
              <a:t>he wrote his most famous poem, “The Tears of Scotland.”</a:t>
            </a:r>
          </a:p>
          <a:p>
            <a:pPr algn="just" rtl="0"/>
            <a:r>
              <a:rPr lang="en-US" sz="2000" dirty="0" smtClean="0"/>
              <a:t>By modern </a:t>
            </a:r>
            <a:r>
              <a:rPr lang="en-US" sz="2000" dirty="0" smtClean="0">
                <a:hlinkClick r:id="rId2"/>
              </a:rPr>
              <a:t>criteria</a:t>
            </a:r>
            <a:r>
              <a:rPr lang="en-US" sz="2000" dirty="0" smtClean="0"/>
              <a:t>, his art as a satirical novelist is defective.</a:t>
            </a:r>
          </a:p>
          <a:p>
            <a:pPr algn="just" rtl="0"/>
            <a:r>
              <a:rPr lang="en-US" sz="2000" dirty="0" smtClean="0"/>
              <a:t>He thinks similarly the way of Fielding in picturing life, while his account of conditions in the Royal Navy is especially valuable.</a:t>
            </a:r>
          </a:p>
          <a:p>
            <a:pPr algn="just" rtl="0"/>
            <a:r>
              <a:rPr lang="en-US" sz="2000" dirty="0" smtClean="0"/>
              <a:t>His experiments in satire and caricature, as well as his manipulation of the picaresque and epistolary forms, </a:t>
            </a:r>
            <a:r>
              <a:rPr lang="en-US" sz="2000" dirty="0" smtClean="0"/>
              <a:t>helped in establishing </a:t>
            </a:r>
            <a:r>
              <a:rPr lang="en-US" sz="2000" dirty="0" smtClean="0"/>
              <a:t>the novel as an appropriate means for attacking social vices and criticizing the absurdities of humanity.</a:t>
            </a:r>
          </a:p>
          <a:p>
            <a:pPr algn="just" rtl="0"/>
            <a:r>
              <a:rPr lang="en-US" sz="2000" dirty="0" smtClean="0"/>
              <a:t> Before his reputation declined during the Victorian period, Smollett's writings exerted a considerable influence over the work of a number of nineteenth-century authors, among them Sir Walter Scott and Charles Dickens, both of whom borrowed from his methods of comic characterization and picaresque realism. </a:t>
            </a:r>
          </a:p>
          <a:p>
            <a:pPr algn="just" rtl="0"/>
            <a:r>
              <a:rPr lang="en-US" sz="2000" dirty="0" smtClean="0"/>
              <a:t>Smollett saw the world as a "vicious and sordid place," and most twentieth-century critics agree that this perception of society and humanity shaped all of his work.</a:t>
            </a:r>
          </a:p>
          <a:p>
            <a:pPr algn="just" rtl="0"/>
            <a:endParaRPr lang="en-US" sz="2000" dirty="0" smtClean="0"/>
          </a:p>
          <a:p>
            <a:pPr algn="just" rtl="0"/>
            <a:endParaRPr lang="en-US" sz="2000" dirty="0" smtClean="0"/>
          </a:p>
          <a:p>
            <a:pPr algn="just" rtl="0"/>
            <a:endParaRPr lang="en-US" sz="2000" dirty="0" smtClean="0"/>
          </a:p>
          <a:p>
            <a:pPr algn="just" rtl="0"/>
            <a:endParaRPr lang="ar-IQ"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19256" cy="850106"/>
          </a:xfrm>
        </p:spPr>
        <p:txBody>
          <a:bodyPr/>
          <a:lstStyle/>
          <a:p>
            <a:r>
              <a:rPr lang="en-US" dirty="0" smtClean="0"/>
              <a:t>Smollett</a:t>
            </a:r>
            <a:endParaRPr lang="ar-IQ" dirty="0"/>
          </a:p>
        </p:txBody>
      </p:sp>
      <p:sp>
        <p:nvSpPr>
          <p:cNvPr id="3" name="Content Placeholder 2"/>
          <p:cNvSpPr>
            <a:spLocks noGrp="1"/>
          </p:cNvSpPr>
          <p:nvPr>
            <p:ph idx="1"/>
          </p:nvPr>
        </p:nvSpPr>
        <p:spPr>
          <a:xfrm>
            <a:off x="457200" y="1196752"/>
            <a:ext cx="8291264" cy="4929411"/>
          </a:xfrm>
        </p:spPr>
        <p:txBody>
          <a:bodyPr>
            <a:normAutofit/>
          </a:bodyPr>
          <a:lstStyle/>
          <a:p>
            <a:pPr algn="just" rtl="0"/>
            <a:r>
              <a:rPr lang="en-US" sz="2000" dirty="0" smtClean="0"/>
              <a:t>During the century after his death, the established opinion of Smollett was that he was a talented caricaturist and a master of realistic presentation, but that he lacked the psychological insight of Fielding and, most significantly, his work suffered from indecency (dirt), with most critics attributing it to the nature of his age or of the picaresque tradition, rather than as something inherently wrong with his personality.</a:t>
            </a:r>
          </a:p>
          <a:p>
            <a:pPr algn="just" rtl="0"/>
            <a:endParaRPr lang="en-US" sz="2000" dirty="0" smtClean="0"/>
          </a:p>
          <a:p>
            <a:pPr algn="just" rtl="0"/>
            <a:r>
              <a:rPr lang="en-US" sz="2000" dirty="0" smtClean="0"/>
              <a:t>The acts of shocking violence and brutality and the coarseness of language that Smollett incorporated into his novels set him off from the three other principal English novelists of the mid-18th century</a:t>
            </a:r>
          </a:p>
          <a:p>
            <a:pPr algn="just" rtl="0"/>
            <a:endParaRPr lang="ar-IQ"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0"/>
            <a:r>
              <a:rPr lang="en-US" sz="3600" dirty="0" smtClean="0"/>
              <a:t>The Adventures of Roderick Random (1748)</a:t>
            </a:r>
            <a:endParaRPr lang="ar-IQ" sz="3600" dirty="0"/>
          </a:p>
        </p:txBody>
      </p:sp>
      <p:sp>
        <p:nvSpPr>
          <p:cNvPr id="3" name="Content Placeholder 2"/>
          <p:cNvSpPr>
            <a:spLocks noGrp="1"/>
          </p:cNvSpPr>
          <p:nvPr>
            <p:ph idx="1"/>
          </p:nvPr>
        </p:nvSpPr>
        <p:spPr>
          <a:xfrm>
            <a:off x="457200" y="1268760"/>
            <a:ext cx="8363272" cy="4857403"/>
          </a:xfrm>
        </p:spPr>
        <p:txBody>
          <a:bodyPr>
            <a:normAutofit lnSpcReduction="10000"/>
          </a:bodyPr>
          <a:lstStyle/>
          <a:p>
            <a:pPr algn="just" rtl="0"/>
            <a:r>
              <a:rPr lang="en-US" sz="2000" i="1" dirty="0" smtClean="0"/>
              <a:t>The Adventures of Roderick Random,</a:t>
            </a:r>
            <a:r>
              <a:rPr lang="en-US" sz="2000" dirty="0" smtClean="0"/>
              <a:t> was a major success. The novel is a combination of picaresque narrative and social satire that strings together a series of often-unrelated episodes and ends with the hero's reformation and marriage to the heroine. </a:t>
            </a:r>
          </a:p>
          <a:p>
            <a:pPr algn="just" rtl="0"/>
            <a:r>
              <a:rPr lang="en-US" sz="2000" dirty="0" smtClean="0"/>
              <a:t>The novel dealt with some of Smollett's contemporaries as Roderick's selfishness and brutality. </a:t>
            </a:r>
          </a:p>
          <a:p>
            <a:pPr algn="just" rtl="0"/>
            <a:r>
              <a:rPr lang="en-US" sz="2000" dirty="0" smtClean="0"/>
              <a:t>there is much in the novel that is regarded as both powerful and unique, particularly the description of shipboard life and the vivid account of the disastrous attack on Cartagena by the British fleet.</a:t>
            </a:r>
          </a:p>
          <a:p>
            <a:pPr algn="just" rtl="0"/>
            <a:r>
              <a:rPr lang="en-US" sz="2000" i="1" dirty="0" smtClean="0"/>
              <a:t>Roderick Random</a:t>
            </a:r>
            <a:r>
              <a:rPr lang="en-US" sz="2000" dirty="0" smtClean="0"/>
              <a:t> among the earliest literary protests against abuses in the Royal Navy.</a:t>
            </a:r>
          </a:p>
          <a:p>
            <a:pPr algn="just" rtl="0"/>
            <a:r>
              <a:rPr lang="en-US" sz="2000" dirty="0" smtClean="0"/>
              <a:t>It is a fascinating insight into the society of its day, and demonstrates Smollett's intimate knowledge of medicine and of the navy.</a:t>
            </a:r>
          </a:p>
          <a:p>
            <a:pPr algn="just" rtl="0"/>
            <a:r>
              <a:rPr lang="en-US" sz="2000" dirty="0" smtClean="0"/>
              <a:t>Roderick is portrayed as honest and true-hearted, which is true enough – he is a likeable character.</a:t>
            </a:r>
            <a:endParaRPr lang="ar-IQ"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91264" cy="778098"/>
          </a:xfrm>
        </p:spPr>
        <p:txBody>
          <a:bodyPr/>
          <a:lstStyle/>
          <a:p>
            <a:r>
              <a:rPr lang="en-US" dirty="0" smtClean="0"/>
              <a:t>Random</a:t>
            </a:r>
            <a:endParaRPr lang="ar-IQ" dirty="0"/>
          </a:p>
        </p:txBody>
      </p:sp>
      <p:sp>
        <p:nvSpPr>
          <p:cNvPr id="3" name="Content Placeholder 2"/>
          <p:cNvSpPr>
            <a:spLocks noGrp="1"/>
          </p:cNvSpPr>
          <p:nvPr>
            <p:ph idx="1"/>
          </p:nvPr>
        </p:nvSpPr>
        <p:spPr>
          <a:xfrm>
            <a:off x="457200" y="980728"/>
            <a:ext cx="8291264" cy="5145435"/>
          </a:xfrm>
        </p:spPr>
        <p:txBody>
          <a:bodyPr>
            <a:normAutofit fontScale="92500" lnSpcReduction="20000"/>
          </a:bodyPr>
          <a:lstStyle/>
          <a:p>
            <a:pPr algn="just" rtl="0">
              <a:buNone/>
            </a:pPr>
            <a:r>
              <a:rPr lang="en-US" sz="2000" b="1" dirty="0" smtClean="0"/>
              <a:t>. </a:t>
            </a:r>
            <a:r>
              <a:rPr lang="en-US" sz="2000" dirty="0" smtClean="0"/>
              <a:t>the characters are 'flat,' of less psychological narration. </a:t>
            </a:r>
            <a:r>
              <a:rPr lang="en-US" sz="2000" dirty="0"/>
              <a:t>T</a:t>
            </a:r>
            <a:r>
              <a:rPr lang="en-US" sz="2000" dirty="0" smtClean="0"/>
              <a:t>he plot meanders with little internal purpose. On the other hand, there's a wonderful variety of people and voices, there are dozens of hilarious little narratives, and the little satires--particularly, here, the dancing naked philosopher-poet, who ends up in debtor's prison after getting screwed.</a:t>
            </a:r>
          </a:p>
          <a:p>
            <a:pPr algn="just" rtl="0">
              <a:buNone/>
            </a:pPr>
            <a:r>
              <a:rPr lang="en-US" sz="2000" dirty="0" smtClean="0"/>
              <a:t>. Smollett wants to show us the depravity (corruption) of the entire human species, so Random has to hang out with provincials, rural, urban, domestics, foreigners, men, women, nobles, peasants, workers, bosses, servants, masters, criminals, judges etc...</a:t>
            </a:r>
          </a:p>
          <a:p>
            <a:pPr algn="just" rtl="0">
              <a:buNone/>
            </a:pPr>
            <a:r>
              <a:rPr lang="en-US" sz="2000" dirty="0" smtClean="0"/>
              <a:t>. The success </a:t>
            </a:r>
            <a:r>
              <a:rPr lang="en-US" sz="2000" smtClean="0"/>
              <a:t>of the </a:t>
            </a:r>
            <a:r>
              <a:rPr lang="en-US" sz="2000" dirty="0" smtClean="0"/>
              <a:t>bold story of a young man's progress through the world was immediate, impressive, and prolonged. While some critics attacked Smollett for the viciousness of his characters, the indecency of his language, and the carelessness of his prose, the English public enjoyed Smollett's vivid depiction of the horrors of naval warfare, the rapid pace of his narrative, the brutality that marked individual scenes, and the colorful—if roughly drawn—caricatures that abounded in the novel. As young Roderick moves from adventure to adventure, he observes the grasping, vicious nature of most of the human beings whom he encounters and quickly learns that he can survive in the world only by using his cunning and native wit.</a:t>
            </a:r>
          </a:p>
          <a:p>
            <a:pPr algn="just" rtl="0">
              <a:buNone/>
            </a:pPr>
            <a:r>
              <a:rPr lang="en-US" sz="2000" dirty="0" smtClean="0"/>
              <a:t>  </a:t>
            </a:r>
            <a:br>
              <a:rPr lang="en-US" sz="2000" dirty="0" smtClean="0"/>
            </a:br>
            <a:endParaRPr lang="ar-IQ" sz="20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394</TotalTime>
  <Words>836</Words>
  <Application>Microsoft Office PowerPoint</Application>
  <PresentationFormat>On-screen Show (4:3)</PresentationFormat>
  <Paragraphs>32</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Tobias Smollett</vt:lpstr>
      <vt:lpstr>Smollett</vt:lpstr>
      <vt:lpstr>Smollett</vt:lpstr>
      <vt:lpstr>The Adventures of Roderick Random (1748)</vt:lpstr>
      <vt:lpstr>Random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Tobias Smollett</dc:title>
  <dc:creator>al.nfoth</dc:creator>
  <cp:lastModifiedBy>al.nfoth</cp:lastModifiedBy>
  <cp:revision>22</cp:revision>
  <dcterms:created xsi:type="dcterms:W3CDTF">2017-12-08T18:00:25Z</dcterms:created>
  <dcterms:modified xsi:type="dcterms:W3CDTF">2017-12-12T20:38:36Z</dcterms:modified>
</cp:coreProperties>
</file>